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9" r:id="rId4"/>
    <p:sldId id="258" r:id="rId5"/>
    <p:sldId id="261" r:id="rId6"/>
    <p:sldId id="260" r:id="rId7"/>
    <p:sldId id="263" r:id="rId8"/>
    <p:sldId id="267"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0E4"/>
    <a:srgbClr val="49658D"/>
    <a:srgbClr val="001642"/>
    <a:srgbClr val="839BBF"/>
    <a:srgbClr val="678A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05.02.2017</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05.02.2017</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05.02.2017</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l"/>
            <a:r>
              <a:rPr lang="ru-RU" sz="4000" dirty="0" smtClean="0">
                <a:solidFill>
                  <a:srgbClr val="0070C0"/>
                </a:solidFill>
                <a:latin typeface="Arial Narrow" pitchFamily="34" charset="0"/>
              </a:rPr>
              <a:t>Лондонский Тауэр</a:t>
            </a:r>
            <a:endParaRPr lang="ru-RU" sz="4000" dirty="0">
              <a:solidFill>
                <a:srgbClr val="0070C0"/>
              </a:solidFill>
              <a:latin typeface="Arial Narrow" pitchFamily="34" charset="0"/>
            </a:endParaRPr>
          </a:p>
        </p:txBody>
      </p:sp>
      <p:sp>
        <p:nvSpPr>
          <p:cNvPr id="4" name="Подзаголовок 3"/>
          <p:cNvSpPr>
            <a:spLocks noGrp="1"/>
          </p:cNvSpPr>
          <p:nvPr>
            <p:ph type="subTitle" idx="1"/>
          </p:nvPr>
        </p:nvSpPr>
        <p:spPr>
          <a:xfrm>
            <a:off x="1219200" y="5124450"/>
            <a:ext cx="6858000" cy="400110"/>
          </a:xfrm>
          <a:prstGeom prst="rect">
            <a:avLst/>
          </a:prstGeom>
        </p:spPr>
        <p:txBody>
          <a:bodyPr>
            <a:spAutoFit/>
          </a:bodyPr>
          <a:lstStyle/>
          <a:p>
            <a:pPr lvl="0" algn="l" fontAlgn="base">
              <a:spcBef>
                <a:spcPct val="0"/>
              </a:spcBef>
              <a:spcAft>
                <a:spcPct val="0"/>
              </a:spcAft>
            </a:pPr>
            <a:r>
              <a:rPr lang="ru-RU" dirty="0" err="1" smtClean="0">
                <a:solidFill>
                  <a:srgbClr val="00B0F0"/>
                </a:solidFill>
                <a:latin typeface="Arial" pitchFamily="34" charset="0"/>
                <a:ea typeface="Times New Roman" pitchFamily="18" charset="0"/>
                <a:cs typeface="Arial" pitchFamily="34" charset="0"/>
              </a:rPr>
              <a:t>Her</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Majesty's</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Royal</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Palace</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and</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Fortress</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Tower</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of</a:t>
            </a:r>
            <a:r>
              <a:rPr lang="ru-RU" dirty="0" smtClean="0">
                <a:solidFill>
                  <a:srgbClr val="00B0F0"/>
                </a:solidFill>
                <a:latin typeface="Arial" pitchFamily="34" charset="0"/>
                <a:ea typeface="Times New Roman" pitchFamily="18" charset="0"/>
                <a:cs typeface="Arial" pitchFamily="34" charset="0"/>
              </a:rPr>
              <a:t> </a:t>
            </a:r>
            <a:r>
              <a:rPr lang="ru-RU" dirty="0" err="1" smtClean="0">
                <a:solidFill>
                  <a:srgbClr val="00B0F0"/>
                </a:solidFill>
                <a:latin typeface="Arial" pitchFamily="34" charset="0"/>
                <a:ea typeface="Times New Roman" pitchFamily="18" charset="0"/>
                <a:cs typeface="Arial" pitchFamily="34" charset="0"/>
              </a:rPr>
              <a:t>London</a:t>
            </a:r>
            <a:endParaRPr lang="ru-RU" dirty="0" smtClean="0">
              <a:solidFill>
                <a:srgbClr val="00B0F0"/>
              </a:solidFill>
              <a:latin typeface="Arial" pitchFamily="34" charset="0"/>
              <a:ea typeface="Times New Roman" pitchFamily="18" charset="0"/>
              <a:cs typeface="Arial" pitchFamily="34" charset="0"/>
            </a:endParaRPr>
          </a:p>
        </p:txBody>
      </p:sp>
      <p:pic>
        <p:nvPicPr>
          <p:cNvPr id="6" name="Рисунок 5" descr="20анг.JPG"/>
          <p:cNvPicPr>
            <a:picLocks noChangeAspect="1"/>
          </p:cNvPicPr>
          <p:nvPr/>
        </p:nvPicPr>
        <p:blipFill>
          <a:blip r:embed="rId2"/>
          <a:srcRect t="16417" r="-304" b="8956"/>
          <a:stretch>
            <a:fillRect/>
          </a:stretch>
        </p:blipFill>
        <p:spPr>
          <a:xfrm>
            <a:off x="0" y="0"/>
            <a:ext cx="9180000" cy="358593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23439"/>
          </a:xfrm>
          <a:prstGeom prst="rect">
            <a:avLst/>
          </a:prstGeom>
        </p:spPr>
        <p:txBody>
          <a:bodyPr wrap="square">
            <a:spAutoFit/>
          </a:bodyPr>
          <a:lstStyle/>
          <a:p>
            <a:pPr fontAlgn="base">
              <a:spcBef>
                <a:spcPct val="0"/>
              </a:spcBef>
              <a:spcAft>
                <a:spcPct val="0"/>
              </a:spcAft>
            </a:pPr>
            <a:r>
              <a:rPr lang="ru-RU" sz="1600" dirty="0" smtClean="0">
                <a:solidFill>
                  <a:srgbClr val="49658D"/>
                </a:solidFill>
                <a:latin typeface="Arial Narrow" pitchFamily="34" charset="0"/>
                <a:ea typeface="Times New Roman" pitchFamily="18" charset="0"/>
                <a:cs typeface="Arial" pitchFamily="34" charset="0"/>
              </a:rPr>
              <a:t> Лондонский Тауэр — крепость, стоящая на северном берегу Темзы, — исторический центр Лондона, одно из старейших сооружений Англии и один из главных символов Великобритании. Герцог Эдинбургский в своей книге, посвященной 900-летию Тауэра, писал: «за свою историю Лондонский Тауэр был крепостью, дворцом, тюрьмой, хранилищем королевских драгоценностей, монетным двором, обсерваторией, зоопарком, местом, привлекающим туристов».</a:t>
            </a:r>
            <a:endParaRPr lang="ru-RU" sz="3600" dirty="0" smtClean="0">
              <a:solidFill>
                <a:srgbClr val="49658D"/>
              </a:solidFill>
              <a:latin typeface="Arial Narrow" pitchFamily="34" charset="0"/>
              <a:cs typeface="Arial" pitchFamily="34" charset="0"/>
            </a:endParaRPr>
          </a:p>
        </p:txBody>
      </p:sp>
      <p:pic>
        <p:nvPicPr>
          <p:cNvPr id="5" name="Рисунок 4" descr="2анг.JPG"/>
          <p:cNvPicPr>
            <a:picLocks noChangeAspect="1"/>
          </p:cNvPicPr>
          <p:nvPr/>
        </p:nvPicPr>
        <p:blipFill>
          <a:blip r:embed="rId2"/>
          <a:stretch>
            <a:fillRect/>
          </a:stretch>
        </p:blipFill>
        <p:spPr>
          <a:xfrm>
            <a:off x="1500166" y="1428736"/>
            <a:ext cx="6060524" cy="4429156"/>
          </a:xfrm>
          <a:prstGeom prst="rect">
            <a:avLst/>
          </a:prstGeom>
        </p:spPr>
      </p:pic>
      <p:grpSp>
        <p:nvGrpSpPr>
          <p:cNvPr id="21" name="Группа 20"/>
          <p:cNvGrpSpPr/>
          <p:nvPr/>
        </p:nvGrpSpPr>
        <p:grpSpPr>
          <a:xfrm>
            <a:off x="8215338" y="6357958"/>
            <a:ext cx="642942" cy="357190"/>
            <a:chOff x="8215338" y="6357958"/>
            <a:chExt cx="642942" cy="357190"/>
          </a:xfrm>
        </p:grpSpPr>
        <p:sp>
          <p:nvSpPr>
            <p:cNvPr id="12" name="Нашивка 11"/>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Нашивка 14">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Нашивка 13">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2" name="Группа 21"/>
          <p:cNvGrpSpPr/>
          <p:nvPr/>
        </p:nvGrpSpPr>
        <p:grpSpPr>
          <a:xfrm>
            <a:off x="642910" y="6357958"/>
            <a:ext cx="571504" cy="357190"/>
            <a:chOff x="642910" y="6357958"/>
            <a:chExt cx="571504" cy="357190"/>
          </a:xfrm>
        </p:grpSpPr>
        <p:sp>
          <p:nvSpPr>
            <p:cNvPr id="18" name="Нашивка 17">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Нашивка 16">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Нашивка 15">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143604" y="428604"/>
            <a:ext cx="300039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600" dirty="0" smtClean="0">
                <a:solidFill>
                  <a:srgbClr val="49658D"/>
                </a:solidFill>
                <a:latin typeface="Arial Narrow" pitchFamily="34" charset="0"/>
              </a:rPr>
              <a:t>В 1078 Лондонский Тауэр был основан по указу Вильгельма I, который начал строительство каменных крепостей после покорения англосаксов. Тауэр стал первой из них. Замок располагался на юге тогдашнего Лондона, одним боком выходил на Темзу.</a:t>
            </a:r>
          </a:p>
          <a:p>
            <a:pPr lvl="0" fontAlgn="base">
              <a:spcBef>
                <a:spcPct val="0"/>
              </a:spcBef>
              <a:spcAft>
                <a:spcPct val="0"/>
              </a:spcAft>
            </a:pPr>
            <a:endParaRPr lang="ru-RU" sz="1600" dirty="0" smtClean="0">
              <a:solidFill>
                <a:srgbClr val="49658D"/>
              </a:solidFill>
              <a:latin typeface="Arial Narrow" pitchFamily="34" charset="0"/>
            </a:endParaRPr>
          </a:p>
          <a:p>
            <a:pPr lvl="0" fontAlgn="base">
              <a:spcBef>
                <a:spcPct val="0"/>
              </a:spcBef>
              <a:spcAft>
                <a:spcPct val="0"/>
              </a:spcAft>
            </a:pPr>
            <a:r>
              <a:rPr lang="ru-RU" sz="1600" dirty="0" smtClean="0">
                <a:solidFill>
                  <a:srgbClr val="49658D"/>
                </a:solidFill>
                <a:latin typeface="Arial Narrow" pitchFamily="34" charset="0"/>
              </a:rPr>
              <a:t>В 1240 году стены башни были выкрашены в белый цвет, и </a:t>
            </a: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она получила название Белый тауэр.</a:t>
            </a:r>
          </a:p>
          <a:p>
            <a:pPr lvl="0" fontAlgn="base">
              <a:spcBef>
                <a:spcPct val="0"/>
              </a:spcBef>
              <a:spcAft>
                <a:spcPct val="0"/>
              </a:spcAft>
            </a:pP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Впоследствии, при короле Ричарде Львиное сердце, были возведены ещё несколько башен различной высоты и два ряда мощных крепостных стен. Вокруг крепости был вырыт глубокий ров, делающий её одной из самых неприступных крепостей в Европе.</a:t>
            </a:r>
            <a:endParaRPr kumimoji="0" lang="ru-RU" sz="3600" b="0" i="0" u="none" strike="noStrike" cap="none" normalizeH="0" baseline="0" dirty="0" smtClean="0">
              <a:ln>
                <a:noFill/>
              </a:ln>
              <a:solidFill>
                <a:srgbClr val="49658D"/>
              </a:solidFill>
              <a:effectLst/>
              <a:latin typeface="Arial Narrow" pitchFamily="34" charset="0"/>
              <a:cs typeface="Arial" pitchFamily="34" charset="0"/>
            </a:endParaRPr>
          </a:p>
        </p:txBody>
      </p:sp>
      <p:sp>
        <p:nvSpPr>
          <p:cNvPr id="6" name="Прямоугольник 5"/>
          <p:cNvSpPr/>
          <p:nvPr/>
        </p:nvSpPr>
        <p:spPr>
          <a:xfrm>
            <a:off x="0" y="0"/>
            <a:ext cx="9144000" cy="357166"/>
          </a:xfrm>
          <a:prstGeom prst="rect">
            <a:avLst/>
          </a:prstGeom>
          <a:solidFill>
            <a:srgbClr val="839BBF"/>
          </a:solidFill>
          <a:ln>
            <a:solidFill>
              <a:srgbClr val="839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accent2">
                    <a:lumMod val="75000"/>
                  </a:schemeClr>
                </a:solidFill>
              </a:ln>
              <a:solidFill>
                <a:schemeClr val="accent2">
                  <a:lumMod val="60000"/>
                  <a:lumOff val="40000"/>
                </a:schemeClr>
              </a:solidFill>
            </a:endParaRPr>
          </a:p>
        </p:txBody>
      </p:sp>
      <p:pic>
        <p:nvPicPr>
          <p:cNvPr id="7" name="Рисунок 6" descr="3анг.JPG"/>
          <p:cNvPicPr>
            <a:picLocks noChangeAspect="1"/>
          </p:cNvPicPr>
          <p:nvPr/>
        </p:nvPicPr>
        <p:blipFill>
          <a:blip r:embed="rId2"/>
          <a:stretch>
            <a:fillRect/>
          </a:stretch>
        </p:blipFill>
        <p:spPr>
          <a:xfrm>
            <a:off x="214282" y="500042"/>
            <a:ext cx="4214842" cy="3294975"/>
          </a:xfrm>
          <a:prstGeom prst="rect">
            <a:avLst/>
          </a:prstGeom>
        </p:spPr>
      </p:pic>
      <p:pic>
        <p:nvPicPr>
          <p:cNvPr id="8" name="Рисунок 7" descr="4анг.JPG"/>
          <p:cNvPicPr>
            <a:picLocks noChangeAspect="1"/>
          </p:cNvPicPr>
          <p:nvPr/>
        </p:nvPicPr>
        <p:blipFill>
          <a:blip r:embed="rId3"/>
          <a:stretch>
            <a:fillRect/>
          </a:stretch>
        </p:blipFill>
        <p:spPr>
          <a:xfrm>
            <a:off x="2373336" y="3857628"/>
            <a:ext cx="3732179" cy="2424116"/>
          </a:xfrm>
          <a:prstGeom prst="rect">
            <a:avLst/>
          </a:prstGeom>
        </p:spPr>
      </p:pic>
      <p:sp>
        <p:nvSpPr>
          <p:cNvPr id="9" name="TextBox 8"/>
          <p:cNvSpPr txBox="1"/>
          <p:nvPr/>
        </p:nvSpPr>
        <p:spPr>
          <a:xfrm>
            <a:off x="4429124" y="571480"/>
            <a:ext cx="1714512" cy="369332"/>
          </a:xfrm>
          <a:prstGeom prst="rect">
            <a:avLst/>
          </a:prstGeom>
          <a:noFill/>
        </p:spPr>
        <p:txBody>
          <a:bodyPr wrap="square" rtlCol="0">
            <a:spAutoFit/>
          </a:bodyPr>
          <a:lstStyle/>
          <a:p>
            <a:r>
              <a:rPr lang="ru-RU" dirty="0" smtClean="0">
                <a:solidFill>
                  <a:srgbClr val="00B0F0"/>
                </a:solidFill>
                <a:latin typeface="Arial Narrow" pitchFamily="34" charset="0"/>
              </a:rPr>
              <a:t>Белая башня</a:t>
            </a:r>
            <a:endParaRPr lang="ru-RU" dirty="0">
              <a:solidFill>
                <a:srgbClr val="00B0F0"/>
              </a:solidFill>
              <a:latin typeface="Arial Narrow" pitchFamily="34" charset="0"/>
            </a:endParaRPr>
          </a:p>
        </p:txBody>
      </p:sp>
      <p:grpSp>
        <p:nvGrpSpPr>
          <p:cNvPr id="16" name="Группа 15"/>
          <p:cNvGrpSpPr/>
          <p:nvPr/>
        </p:nvGrpSpPr>
        <p:grpSpPr>
          <a:xfrm>
            <a:off x="8215338" y="6357958"/>
            <a:ext cx="642942" cy="357190"/>
            <a:chOff x="8215338" y="6357958"/>
            <a:chExt cx="642942" cy="357190"/>
          </a:xfrm>
        </p:grpSpPr>
        <p:sp>
          <p:nvSpPr>
            <p:cNvPr id="17" name="Нашивка 16"/>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Нашивка 17">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Нашивка 18">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p:cNvGrpSpPr/>
          <p:nvPr/>
        </p:nvGrpSpPr>
        <p:grpSpPr>
          <a:xfrm>
            <a:off x="642910" y="6357958"/>
            <a:ext cx="571504" cy="357190"/>
            <a:chOff x="642910" y="6357958"/>
            <a:chExt cx="571504" cy="357190"/>
          </a:xfrm>
        </p:grpSpPr>
        <p:sp>
          <p:nvSpPr>
            <p:cNvPr id="21" name="Нашивка 20">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Нашивка 21">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Нашивка 22">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143636" y="428604"/>
            <a:ext cx="300036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solidFill>
                  <a:srgbClr val="49658D"/>
                </a:solidFill>
                <a:latin typeface="Arial Narrow" pitchFamily="34" charset="0"/>
              </a:rPr>
              <a:t>Первого узника заточили в Тауэр в 1190 году. В то время Тауэр-тюрьма предназначалась для людей благородного происхождения и высокого звания. Среди узников были короли Шотландии и Франции, их семьи, представители аристократии и священники. </a:t>
            </a:r>
          </a:p>
          <a:p>
            <a:endParaRPr lang="ru-RU" sz="1600" dirty="0" smtClean="0">
              <a:solidFill>
                <a:srgbClr val="49658D"/>
              </a:solidFill>
              <a:latin typeface="Arial Narrow" pitchFamily="34" charset="0"/>
            </a:endParaRPr>
          </a:p>
          <a:p>
            <a:r>
              <a:rPr lang="ru-RU" sz="1600" dirty="0" smtClean="0">
                <a:solidFill>
                  <a:srgbClr val="49658D"/>
                </a:solidFill>
                <a:latin typeface="Arial Narrow" pitchFamily="34" charset="0"/>
              </a:rPr>
              <a:t>В Тауэре казнили Генриха VI, </a:t>
            </a:r>
            <a:r>
              <a:rPr lang="ru-RU" sz="1600" dirty="0" err="1" smtClean="0">
                <a:solidFill>
                  <a:srgbClr val="49658D"/>
                </a:solidFill>
                <a:latin typeface="Arial Narrow" pitchFamily="34" charset="0"/>
              </a:rPr>
              <a:t>тауэрских</a:t>
            </a:r>
            <a:r>
              <a:rPr lang="ru-RU" sz="1600" dirty="0" smtClean="0">
                <a:solidFill>
                  <a:srgbClr val="49658D"/>
                </a:solidFill>
                <a:latin typeface="Arial Narrow" pitchFamily="34" charset="0"/>
              </a:rPr>
              <a:t> </a:t>
            </a:r>
            <a:r>
              <a:rPr lang="ru-RU" sz="1600" dirty="0" err="1" smtClean="0">
                <a:solidFill>
                  <a:srgbClr val="49658D"/>
                </a:solidFill>
                <a:latin typeface="Arial Narrow" pitchFamily="34" charset="0"/>
              </a:rPr>
              <a:t>принцов</a:t>
            </a:r>
            <a:r>
              <a:rPr lang="ru-RU" sz="1600" dirty="0" smtClean="0">
                <a:solidFill>
                  <a:srgbClr val="49658D"/>
                </a:solidFill>
                <a:latin typeface="Arial Narrow" pitchFamily="34" charset="0"/>
              </a:rPr>
              <a:t>, Эдуарда V и его брата Ричарда.</a:t>
            </a:r>
          </a:p>
          <a:p>
            <a:r>
              <a:rPr lang="ru-RU" sz="1600" dirty="0" smtClean="0">
                <a:solidFill>
                  <a:srgbClr val="49658D"/>
                </a:solidFill>
                <a:latin typeface="Arial Narrow" pitchFamily="34" charset="0"/>
              </a:rPr>
              <a:t>Репутацию зловещего места пыток Тауэр приобрел во времена Реформации. Генрих VIII, разорвал всякие отношения с Римско-католической церковью и начал преследовать всех, кто отказывался признать его главой Церкви Англии. </a:t>
            </a:r>
          </a:p>
          <a:p>
            <a:endParaRPr lang="ru-RU" sz="1600" dirty="0" smtClean="0">
              <a:latin typeface="Arial Narrow" pitchFamily="34" charset="0"/>
            </a:endParaRPr>
          </a:p>
        </p:txBody>
      </p:sp>
      <p:sp>
        <p:nvSpPr>
          <p:cNvPr id="6" name="Прямоугольник 5"/>
          <p:cNvSpPr/>
          <p:nvPr/>
        </p:nvSpPr>
        <p:spPr>
          <a:xfrm>
            <a:off x="0" y="0"/>
            <a:ext cx="9144000" cy="357166"/>
          </a:xfrm>
          <a:prstGeom prst="rect">
            <a:avLst/>
          </a:prstGeom>
          <a:solidFill>
            <a:srgbClr val="839BBF"/>
          </a:solidFill>
          <a:ln>
            <a:solidFill>
              <a:srgbClr val="839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accent2">
                    <a:lumMod val="75000"/>
                  </a:schemeClr>
                </a:solidFill>
              </a:ln>
              <a:solidFill>
                <a:schemeClr val="accent2">
                  <a:lumMod val="60000"/>
                  <a:lumOff val="40000"/>
                </a:schemeClr>
              </a:solidFill>
            </a:endParaRPr>
          </a:p>
        </p:txBody>
      </p:sp>
      <p:pic>
        <p:nvPicPr>
          <p:cNvPr id="10" name="Рисунок 9" descr="джейн.JPG"/>
          <p:cNvPicPr>
            <a:picLocks noChangeAspect="1"/>
          </p:cNvPicPr>
          <p:nvPr/>
        </p:nvPicPr>
        <p:blipFill>
          <a:blip r:embed="rId2"/>
          <a:stretch>
            <a:fillRect/>
          </a:stretch>
        </p:blipFill>
        <p:spPr>
          <a:xfrm>
            <a:off x="142843" y="428604"/>
            <a:ext cx="4519556" cy="3714776"/>
          </a:xfrm>
          <a:prstGeom prst="rect">
            <a:avLst/>
          </a:prstGeom>
        </p:spPr>
      </p:pic>
      <p:pic>
        <p:nvPicPr>
          <p:cNvPr id="9" name="Рисунок 8" descr="6анг.JPG"/>
          <p:cNvPicPr>
            <a:picLocks noChangeAspect="1"/>
          </p:cNvPicPr>
          <p:nvPr/>
        </p:nvPicPr>
        <p:blipFill>
          <a:blip r:embed="rId3"/>
          <a:stretch>
            <a:fillRect/>
          </a:stretch>
        </p:blipFill>
        <p:spPr>
          <a:xfrm>
            <a:off x="3357554" y="4143380"/>
            <a:ext cx="2801305" cy="2149430"/>
          </a:xfrm>
          <a:prstGeom prst="rect">
            <a:avLst/>
          </a:prstGeom>
        </p:spPr>
      </p:pic>
      <p:sp>
        <p:nvSpPr>
          <p:cNvPr id="12" name="TextBox 11"/>
          <p:cNvSpPr txBox="1"/>
          <p:nvPr/>
        </p:nvSpPr>
        <p:spPr>
          <a:xfrm>
            <a:off x="4714876" y="571480"/>
            <a:ext cx="1500198" cy="646331"/>
          </a:xfrm>
          <a:prstGeom prst="rect">
            <a:avLst/>
          </a:prstGeom>
          <a:noFill/>
        </p:spPr>
        <p:txBody>
          <a:bodyPr wrap="square" rtlCol="0">
            <a:spAutoFit/>
          </a:bodyPr>
          <a:lstStyle/>
          <a:p>
            <a:r>
              <a:rPr lang="ru-RU" dirty="0" smtClean="0">
                <a:solidFill>
                  <a:srgbClr val="00B0F0"/>
                </a:solidFill>
                <a:latin typeface="Arial Narrow" pitchFamily="34" charset="0"/>
              </a:rPr>
              <a:t>Казнь Джейн Грей</a:t>
            </a:r>
            <a:endParaRPr lang="ru-RU" dirty="0">
              <a:solidFill>
                <a:srgbClr val="00B0F0"/>
              </a:solidFill>
              <a:latin typeface="Arial Narrow" pitchFamily="34" charset="0"/>
            </a:endParaRPr>
          </a:p>
        </p:txBody>
      </p:sp>
      <p:grpSp>
        <p:nvGrpSpPr>
          <p:cNvPr id="19" name="Группа 18"/>
          <p:cNvGrpSpPr/>
          <p:nvPr/>
        </p:nvGrpSpPr>
        <p:grpSpPr>
          <a:xfrm>
            <a:off x="642910" y="6357958"/>
            <a:ext cx="571504" cy="357190"/>
            <a:chOff x="642910" y="6357958"/>
            <a:chExt cx="571504" cy="357190"/>
          </a:xfrm>
        </p:grpSpPr>
        <p:sp>
          <p:nvSpPr>
            <p:cNvPr id="20" name="Нашивка 19">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Нашивка 20">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Нашивка 21">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3" name="Группа 22"/>
          <p:cNvGrpSpPr/>
          <p:nvPr/>
        </p:nvGrpSpPr>
        <p:grpSpPr>
          <a:xfrm>
            <a:off x="8215338" y="6357958"/>
            <a:ext cx="642942" cy="357190"/>
            <a:chOff x="8215338" y="6357958"/>
            <a:chExt cx="642942" cy="357190"/>
          </a:xfrm>
        </p:grpSpPr>
        <p:sp>
          <p:nvSpPr>
            <p:cNvPr id="24" name="Нашивка 23"/>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Нашивка 24">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Нашивка 25">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143604" y="428604"/>
            <a:ext cx="30003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solidFill>
                  <a:srgbClr val="49658D"/>
                </a:solidFill>
                <a:latin typeface="Arial Narrow" pitchFamily="34" charset="0"/>
              </a:rPr>
              <a:t>Последнее обезглавливание произошло в 1747 году. </a:t>
            </a:r>
          </a:p>
          <a:p>
            <a:r>
              <a:rPr lang="ru-RU" sz="1600" dirty="0" smtClean="0">
                <a:solidFill>
                  <a:srgbClr val="49658D"/>
                </a:solidFill>
                <a:latin typeface="Arial Narrow" pitchFamily="34" charset="0"/>
              </a:rPr>
              <a:t>Во время Первой мировой войны в Тауэр были заключены и расстреляны 11 немецких шпионов. В период Второй мировой войны там временно содержались военнопленные.</a:t>
            </a:r>
          </a:p>
          <a:p>
            <a:endParaRPr lang="ru-RU" sz="1600" dirty="0" smtClean="0">
              <a:solidFill>
                <a:srgbClr val="49658D"/>
              </a:solidFill>
              <a:latin typeface="Arial Narrow" pitchFamily="34" charset="0"/>
            </a:endParaRPr>
          </a:p>
          <a:p>
            <a:r>
              <a:rPr lang="ru-RU" sz="1600" dirty="0" smtClean="0">
                <a:solidFill>
                  <a:srgbClr val="49658D"/>
                </a:solidFill>
                <a:latin typeface="Arial Narrow" pitchFamily="34" charset="0"/>
              </a:rPr>
              <a:t>Последним казненным был Йозеф </a:t>
            </a:r>
            <a:r>
              <a:rPr lang="ru-RU" sz="1600" dirty="0" err="1" smtClean="0">
                <a:solidFill>
                  <a:srgbClr val="49658D"/>
                </a:solidFill>
                <a:latin typeface="Arial Narrow" pitchFamily="34" charset="0"/>
              </a:rPr>
              <a:t>Якобс</a:t>
            </a:r>
            <a:r>
              <a:rPr lang="ru-RU" sz="1600" dirty="0" smtClean="0">
                <a:solidFill>
                  <a:srgbClr val="49658D"/>
                </a:solidFill>
                <a:latin typeface="Arial Narrow" pitchFamily="34" charset="0"/>
              </a:rPr>
              <a:t>, обвиненный в шпионаже и расстрелянный в августе 1941 года. Последними заключёнными Тауэра стали гангстеры, близнецы Крэй в 1952 году.</a:t>
            </a:r>
          </a:p>
        </p:txBody>
      </p:sp>
      <p:sp>
        <p:nvSpPr>
          <p:cNvPr id="6" name="Прямоугольник 5"/>
          <p:cNvSpPr/>
          <p:nvPr/>
        </p:nvSpPr>
        <p:spPr>
          <a:xfrm>
            <a:off x="0" y="0"/>
            <a:ext cx="9144000" cy="357166"/>
          </a:xfrm>
          <a:prstGeom prst="rect">
            <a:avLst/>
          </a:prstGeom>
          <a:solidFill>
            <a:srgbClr val="839BBF"/>
          </a:solidFill>
          <a:ln>
            <a:solidFill>
              <a:srgbClr val="839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accent2">
                    <a:lumMod val="75000"/>
                  </a:schemeClr>
                </a:solidFill>
              </a:ln>
              <a:solidFill>
                <a:schemeClr val="accent2">
                  <a:lumMod val="60000"/>
                  <a:lumOff val="40000"/>
                </a:schemeClr>
              </a:solidFill>
            </a:endParaRPr>
          </a:p>
        </p:txBody>
      </p:sp>
      <p:pic>
        <p:nvPicPr>
          <p:cNvPr id="9" name="Рисунок 8" descr="5анг.JPG"/>
          <p:cNvPicPr>
            <a:picLocks noChangeAspect="1"/>
          </p:cNvPicPr>
          <p:nvPr/>
        </p:nvPicPr>
        <p:blipFill>
          <a:blip r:embed="rId2"/>
          <a:stretch>
            <a:fillRect/>
          </a:stretch>
        </p:blipFill>
        <p:spPr>
          <a:xfrm>
            <a:off x="1000100" y="500042"/>
            <a:ext cx="4357718" cy="5646876"/>
          </a:xfrm>
          <a:prstGeom prst="rect">
            <a:avLst/>
          </a:prstGeom>
        </p:spPr>
      </p:pic>
      <p:grpSp>
        <p:nvGrpSpPr>
          <p:cNvPr id="16" name="Группа 15"/>
          <p:cNvGrpSpPr/>
          <p:nvPr/>
        </p:nvGrpSpPr>
        <p:grpSpPr>
          <a:xfrm>
            <a:off x="642910" y="6357958"/>
            <a:ext cx="571504" cy="357190"/>
            <a:chOff x="642910" y="6357958"/>
            <a:chExt cx="571504" cy="357190"/>
          </a:xfrm>
        </p:grpSpPr>
        <p:sp>
          <p:nvSpPr>
            <p:cNvPr id="17" name="Нашивка 16">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Нашивка 17">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Нашивка 18">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p:cNvGrpSpPr/>
          <p:nvPr/>
        </p:nvGrpSpPr>
        <p:grpSpPr>
          <a:xfrm>
            <a:off x="8215338" y="6357958"/>
            <a:ext cx="642942" cy="357190"/>
            <a:chOff x="8215338" y="6357958"/>
            <a:chExt cx="642942" cy="357190"/>
          </a:xfrm>
        </p:grpSpPr>
        <p:sp>
          <p:nvSpPr>
            <p:cNvPr id="21" name="Нашивка 20"/>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Нашивка 21">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Нашивка 22">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57166"/>
          </a:xfrm>
          <a:prstGeom prst="rect">
            <a:avLst/>
          </a:prstGeom>
          <a:solidFill>
            <a:srgbClr val="839BBF"/>
          </a:solidFill>
          <a:ln>
            <a:solidFill>
              <a:srgbClr val="839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accent2">
                    <a:lumMod val="75000"/>
                  </a:schemeClr>
                </a:solidFill>
              </a:ln>
              <a:solidFill>
                <a:schemeClr val="accent2">
                  <a:lumMod val="60000"/>
                  <a:lumOff val="40000"/>
                </a:schemeClr>
              </a:solidFill>
            </a:endParaRPr>
          </a:p>
        </p:txBody>
      </p:sp>
      <p:sp>
        <p:nvSpPr>
          <p:cNvPr id="31745" name="Rectangle 1"/>
          <p:cNvSpPr>
            <a:spLocks noChangeArrowheads="1"/>
          </p:cNvSpPr>
          <p:nvPr/>
        </p:nvSpPr>
        <p:spPr bwMode="auto">
          <a:xfrm>
            <a:off x="6143636" y="428604"/>
            <a:ext cx="300036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В начале XIII века Иоанн Безземельный содержал в Тауэре львов. Однако королевский зверинец возник, когда его преемник Генрих III получил в подарок императора Священной Римской империи Фридриха II трёх леопардов, белого медведя и слона.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Со временем зверинец пополнился ещё </a:t>
            </a:r>
            <a:r>
              <a:rPr lang="ru-RU" sz="1600" dirty="0" smtClean="0">
                <a:solidFill>
                  <a:srgbClr val="49658D"/>
                </a:solidFill>
                <a:latin typeface="Arial Narrow" pitchFamily="34" charset="0"/>
                <a:ea typeface="Times New Roman" pitchFamily="18" charset="0"/>
                <a:cs typeface="Arial" pitchFamily="34" charset="0"/>
              </a:rPr>
              <a:t>бол</a:t>
            </a: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ьшим числом экзотических животных и при Елизавете I был открыт для посетителей.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В XVIII веке за посещение зоопарка с горожан взималось либо полтора пенни, либо кошка или собака, предназначенные на корм львам.</a:t>
            </a:r>
            <a:r>
              <a:rPr kumimoji="0" lang="ru-RU" sz="1600" b="0" i="0" u="none" strike="noStrike" cap="none" normalizeH="0" baseline="30000" dirty="0" smtClean="0">
                <a:ln>
                  <a:noFill/>
                </a:ln>
                <a:solidFill>
                  <a:srgbClr val="49658D"/>
                </a:solidFill>
                <a:effectLst/>
                <a:latin typeface="Arial Narrow" pitchFamily="34" charset="0"/>
                <a:ea typeface="Times New Roman" pitchFamily="18" charset="0"/>
                <a:cs typeface="Arial" pitchFamily="34" charset="0"/>
              </a:rPr>
              <a:t> </a:t>
            </a: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В 1830-е зоопарк в Тауэре упразднили,</a:t>
            </a:r>
            <a:r>
              <a:rPr kumimoji="0" lang="ru-RU" sz="1600" b="0" i="0" u="none" strike="noStrike" cap="none" normalizeH="0" dirty="0" smtClean="0">
                <a:ln>
                  <a:noFill/>
                </a:ln>
                <a:solidFill>
                  <a:srgbClr val="49658D"/>
                </a:solidFill>
                <a:effectLst/>
                <a:latin typeface="Arial Narrow" pitchFamily="34" charset="0"/>
                <a:ea typeface="Times New Roman" pitchFamily="18" charset="0"/>
                <a:cs typeface="Arial" pitchFamily="34" charset="0"/>
              </a:rPr>
              <a:t> </a:t>
            </a: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животных перевезли в новый зоопарк, открывшийся в лондонском Риджентс-парке.</a:t>
            </a:r>
            <a:endParaRPr kumimoji="0" lang="ru-RU" sz="1600" b="0" i="0" u="none" strike="noStrike" cap="none" normalizeH="0" baseline="0" dirty="0" smtClean="0">
              <a:ln>
                <a:noFill/>
              </a:ln>
              <a:solidFill>
                <a:srgbClr val="49658D"/>
              </a:solidFill>
              <a:effectLst/>
              <a:latin typeface="Arial Narrow" pitchFamily="34" charset="0"/>
              <a:cs typeface="Arial" pitchFamily="34" charset="0"/>
            </a:endParaRPr>
          </a:p>
        </p:txBody>
      </p:sp>
      <p:pic>
        <p:nvPicPr>
          <p:cNvPr id="10" name="Рисунок 9" descr="9анг.JPG"/>
          <p:cNvPicPr>
            <a:picLocks noChangeAspect="1"/>
          </p:cNvPicPr>
          <p:nvPr/>
        </p:nvPicPr>
        <p:blipFill>
          <a:blip r:embed="rId2"/>
          <a:stretch>
            <a:fillRect/>
          </a:stretch>
        </p:blipFill>
        <p:spPr>
          <a:xfrm>
            <a:off x="2643174" y="3429000"/>
            <a:ext cx="3428987" cy="2866757"/>
          </a:xfrm>
          <a:prstGeom prst="rect">
            <a:avLst/>
          </a:prstGeom>
        </p:spPr>
      </p:pic>
      <p:pic>
        <p:nvPicPr>
          <p:cNvPr id="9" name="Рисунок 8" descr="8анг.JPG"/>
          <p:cNvPicPr>
            <a:picLocks noChangeAspect="1"/>
          </p:cNvPicPr>
          <p:nvPr/>
        </p:nvPicPr>
        <p:blipFill>
          <a:blip r:embed="rId3"/>
          <a:stretch>
            <a:fillRect/>
          </a:stretch>
        </p:blipFill>
        <p:spPr>
          <a:xfrm>
            <a:off x="142843" y="500041"/>
            <a:ext cx="4233363" cy="2857521"/>
          </a:xfrm>
          <a:prstGeom prst="rect">
            <a:avLst/>
          </a:prstGeom>
        </p:spPr>
      </p:pic>
      <p:grpSp>
        <p:nvGrpSpPr>
          <p:cNvPr id="17" name="Группа 16"/>
          <p:cNvGrpSpPr/>
          <p:nvPr/>
        </p:nvGrpSpPr>
        <p:grpSpPr>
          <a:xfrm>
            <a:off x="642910" y="6357958"/>
            <a:ext cx="571504" cy="357190"/>
            <a:chOff x="642910" y="6357958"/>
            <a:chExt cx="571504" cy="357190"/>
          </a:xfrm>
        </p:grpSpPr>
        <p:sp>
          <p:nvSpPr>
            <p:cNvPr id="18" name="Нашивка 17">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Нашивка 18">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Нашивка 19">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1" name="Группа 20"/>
          <p:cNvGrpSpPr/>
          <p:nvPr/>
        </p:nvGrpSpPr>
        <p:grpSpPr>
          <a:xfrm>
            <a:off x="8215338" y="6357958"/>
            <a:ext cx="642942" cy="357190"/>
            <a:chOff x="8215338" y="6357958"/>
            <a:chExt cx="642942" cy="357190"/>
          </a:xfrm>
        </p:grpSpPr>
        <p:sp>
          <p:nvSpPr>
            <p:cNvPr id="22" name="Нашивка 21"/>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Нашивка 22">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Нашивка 23">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4" name="Прямоугольник 13"/>
          <p:cNvSpPr/>
          <p:nvPr/>
        </p:nvSpPr>
        <p:spPr>
          <a:xfrm>
            <a:off x="285720" y="4429132"/>
            <a:ext cx="2194832" cy="400110"/>
          </a:xfrm>
          <a:prstGeom prst="rect">
            <a:avLst/>
          </a:prstGeom>
        </p:spPr>
        <p:txBody>
          <a:bodyPr wrap="none">
            <a:spAutoFit/>
          </a:bodyPr>
          <a:lstStyle/>
          <a:p>
            <a:r>
              <a:rPr lang="en-US" sz="2000" dirty="0" smtClean="0">
                <a:solidFill>
                  <a:srgbClr val="00B0F0"/>
                </a:solidFill>
                <a:latin typeface="Arial Narrow" pitchFamily="34" charset="0"/>
              </a:rPr>
              <a:t>The Royal Menagerie</a:t>
            </a:r>
            <a:endParaRPr lang="ru-RU" sz="2000" dirty="0">
              <a:solidFill>
                <a:srgbClr val="00B0F0"/>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57166"/>
          </a:xfrm>
          <a:prstGeom prst="rect">
            <a:avLst/>
          </a:prstGeom>
          <a:solidFill>
            <a:srgbClr val="839BBF"/>
          </a:solidFill>
          <a:ln>
            <a:solidFill>
              <a:srgbClr val="839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accent2">
                    <a:lumMod val="75000"/>
                  </a:schemeClr>
                </a:solidFill>
              </a:ln>
              <a:solidFill>
                <a:schemeClr val="accent2">
                  <a:lumMod val="60000"/>
                  <a:lumOff val="40000"/>
                </a:schemeClr>
              </a:solidFill>
            </a:endParaRPr>
          </a:p>
        </p:txBody>
      </p:sp>
      <p:sp>
        <p:nvSpPr>
          <p:cNvPr id="33793" name="Rectangle 1"/>
          <p:cNvSpPr>
            <a:spLocks noChangeArrowheads="1"/>
          </p:cNvSpPr>
          <p:nvPr/>
        </p:nvSpPr>
        <p:spPr bwMode="auto">
          <a:xfrm>
            <a:off x="6143636" y="428604"/>
            <a:ext cx="300036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Более 500 лет в Тауэре находилось главное отделение королевского монетного двора. </a:t>
            </a:r>
          </a:p>
          <a:p>
            <a:pPr fontAlgn="base">
              <a:spcBef>
                <a:spcPct val="0"/>
              </a:spcBef>
              <a:spcAft>
                <a:spcPct val="0"/>
              </a:spcAft>
            </a:pPr>
            <a:r>
              <a:rPr lang="ru-RU" sz="1600" dirty="0" smtClean="0">
                <a:solidFill>
                  <a:srgbClr val="49658D"/>
                </a:solidFill>
                <a:latin typeface="Arial Narrow" pitchFamily="34" charset="0"/>
                <a:ea typeface="Times New Roman" pitchFamily="18" charset="0"/>
                <a:cs typeface="Arial" pitchFamily="34" charset="0"/>
              </a:rPr>
              <a:t>В </a:t>
            </a:r>
            <a:r>
              <a:rPr kumimoji="0" lang="ru-RU" sz="1600" b="0" i="0" u="none" strike="noStrike" cap="none" normalizeH="0" baseline="0" dirty="0" smtClean="0">
                <a:ln>
                  <a:noFill/>
                </a:ln>
                <a:solidFill>
                  <a:srgbClr val="49658D"/>
                </a:solidFill>
                <a:effectLst/>
                <a:latin typeface="Arial Narrow" pitchFamily="34" charset="0"/>
                <a:ea typeface="Times New Roman" pitchFamily="18" charset="0"/>
                <a:cs typeface="Arial" pitchFamily="34" charset="0"/>
              </a:rPr>
              <a:t>Тауэре хранились важные государственные и юридические записи, а также изготовлялось и хранилось оружие и военное снаряжение короля и королевской армии</a:t>
            </a:r>
            <a:r>
              <a:rPr lang="ru-RU" sz="1600" dirty="0" smtClean="0">
                <a:solidFill>
                  <a:srgbClr val="49658D"/>
                </a:solidFill>
                <a:latin typeface="Arial" pitchFamily="34" charset="0"/>
                <a:ea typeface="Times New Roman" pitchFamily="18" charset="0"/>
                <a:cs typeface="Arial" pitchFamily="34" charset="0"/>
              </a:rPr>
              <a:t> и </a:t>
            </a:r>
            <a:r>
              <a:rPr lang="ru-RU" sz="1600" dirty="0" smtClean="0">
                <a:solidFill>
                  <a:srgbClr val="49658D"/>
                </a:solidFill>
                <a:latin typeface="Arial Narrow" pitchFamily="34" charset="0"/>
              </a:rPr>
              <a:t>драгоценности Британской империи. </a:t>
            </a:r>
          </a:p>
          <a:p>
            <a:pPr fontAlgn="base">
              <a:spcBef>
                <a:spcPct val="0"/>
              </a:spcBef>
              <a:spcAft>
                <a:spcPct val="0"/>
              </a:spcAft>
            </a:pPr>
            <a:endParaRPr lang="ru-RU" sz="1600" dirty="0" smtClean="0">
              <a:solidFill>
                <a:srgbClr val="49658D"/>
              </a:solidFill>
              <a:latin typeface="Arial Narrow" pitchFamily="34" charset="0"/>
            </a:endParaRPr>
          </a:p>
          <a:p>
            <a:pPr fontAlgn="base">
              <a:spcBef>
                <a:spcPct val="0"/>
              </a:spcBef>
              <a:spcAft>
                <a:spcPct val="0"/>
              </a:spcAft>
            </a:pPr>
            <a:r>
              <a:rPr lang="ru-RU" sz="1600" dirty="0" smtClean="0">
                <a:solidFill>
                  <a:srgbClr val="49658D"/>
                </a:solidFill>
                <a:latin typeface="Arial Narrow" pitchFamily="34" charset="0"/>
              </a:rPr>
              <a:t>Для посетителей сокровищница открыта с XVII века. Среди драгоценных камней, украшающих короны, державы и скипетры можно увидеть самый крупный в мире гранёный бриллиант высокого качества, Куллинан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13анг.JPG"/>
          <p:cNvPicPr>
            <a:picLocks noChangeAspect="1"/>
          </p:cNvPicPr>
          <p:nvPr/>
        </p:nvPicPr>
        <p:blipFill>
          <a:blip r:embed="rId2"/>
          <a:stretch>
            <a:fillRect/>
          </a:stretch>
        </p:blipFill>
        <p:spPr>
          <a:xfrm>
            <a:off x="214282" y="428604"/>
            <a:ext cx="3896306" cy="3857652"/>
          </a:xfrm>
          <a:prstGeom prst="rect">
            <a:avLst/>
          </a:prstGeom>
        </p:spPr>
      </p:pic>
      <p:pic>
        <p:nvPicPr>
          <p:cNvPr id="11" name="Рисунок 10" descr="12анг.JPG"/>
          <p:cNvPicPr>
            <a:picLocks noChangeAspect="1"/>
          </p:cNvPicPr>
          <p:nvPr/>
        </p:nvPicPr>
        <p:blipFill>
          <a:blip r:embed="rId3"/>
          <a:stretch>
            <a:fillRect/>
          </a:stretch>
        </p:blipFill>
        <p:spPr>
          <a:xfrm>
            <a:off x="2928926" y="4357694"/>
            <a:ext cx="3214710" cy="1961517"/>
          </a:xfrm>
          <a:prstGeom prst="rect">
            <a:avLst/>
          </a:prstGeom>
        </p:spPr>
      </p:pic>
      <p:sp>
        <p:nvSpPr>
          <p:cNvPr id="13" name="TextBox 12"/>
          <p:cNvSpPr txBox="1"/>
          <p:nvPr/>
        </p:nvSpPr>
        <p:spPr>
          <a:xfrm>
            <a:off x="4214810" y="500042"/>
            <a:ext cx="1857388" cy="646331"/>
          </a:xfrm>
          <a:prstGeom prst="rect">
            <a:avLst/>
          </a:prstGeom>
          <a:noFill/>
        </p:spPr>
        <p:txBody>
          <a:bodyPr wrap="square" rtlCol="0">
            <a:spAutoFit/>
          </a:bodyPr>
          <a:lstStyle/>
          <a:p>
            <a:r>
              <a:rPr lang="ru-RU" dirty="0" smtClean="0">
                <a:solidFill>
                  <a:srgbClr val="00B0F0"/>
                </a:solidFill>
                <a:latin typeface="Arial Narrow" pitchFamily="34" charset="0"/>
              </a:rPr>
              <a:t>Центральный вход в сокровищницу</a:t>
            </a:r>
            <a:endParaRPr lang="ru-RU" dirty="0">
              <a:solidFill>
                <a:srgbClr val="00B0F0"/>
              </a:solidFill>
              <a:latin typeface="Arial Narrow" pitchFamily="34" charset="0"/>
            </a:endParaRPr>
          </a:p>
        </p:txBody>
      </p:sp>
      <p:grpSp>
        <p:nvGrpSpPr>
          <p:cNvPr id="20" name="Группа 19"/>
          <p:cNvGrpSpPr/>
          <p:nvPr/>
        </p:nvGrpSpPr>
        <p:grpSpPr>
          <a:xfrm>
            <a:off x="642910" y="6357958"/>
            <a:ext cx="571504" cy="357190"/>
            <a:chOff x="642910" y="6357958"/>
            <a:chExt cx="571504" cy="357190"/>
          </a:xfrm>
        </p:grpSpPr>
        <p:sp>
          <p:nvSpPr>
            <p:cNvPr id="21" name="Нашивка 20">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Нашивка 21">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Нашивка 22">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4" name="Группа 23"/>
          <p:cNvGrpSpPr/>
          <p:nvPr/>
        </p:nvGrpSpPr>
        <p:grpSpPr>
          <a:xfrm>
            <a:off x="8215338" y="6357958"/>
            <a:ext cx="642942" cy="357190"/>
            <a:chOff x="8215338" y="6357958"/>
            <a:chExt cx="642942" cy="357190"/>
          </a:xfrm>
        </p:grpSpPr>
        <p:sp>
          <p:nvSpPr>
            <p:cNvPr id="25" name="Нашивка 24"/>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Нашивка 25">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Нашивка 26">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5" name="Прямоугольник 14"/>
          <p:cNvSpPr/>
          <p:nvPr/>
        </p:nvSpPr>
        <p:spPr>
          <a:xfrm>
            <a:off x="1357290" y="4429132"/>
            <a:ext cx="1495922" cy="400110"/>
          </a:xfrm>
          <a:prstGeom prst="rect">
            <a:avLst/>
          </a:prstGeom>
        </p:spPr>
        <p:txBody>
          <a:bodyPr wrap="none">
            <a:spAutoFit/>
          </a:bodyPr>
          <a:lstStyle/>
          <a:p>
            <a:r>
              <a:rPr lang="en-US" sz="2000" dirty="0" smtClean="0">
                <a:solidFill>
                  <a:srgbClr val="00B0F0"/>
                </a:solidFill>
                <a:latin typeface="Arial Narrow" pitchFamily="34" charset="0"/>
              </a:rPr>
              <a:t>Crown Jewels</a:t>
            </a:r>
            <a:endParaRPr lang="en-US" sz="2000" dirty="0">
              <a:solidFill>
                <a:srgbClr val="00B0F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57166"/>
          </a:xfrm>
          <a:prstGeom prst="rect">
            <a:avLst/>
          </a:prstGeom>
          <a:solidFill>
            <a:srgbClr val="839BBF"/>
          </a:solidFill>
          <a:ln>
            <a:solidFill>
              <a:srgbClr val="839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accent2">
                    <a:lumMod val="75000"/>
                  </a:schemeClr>
                </a:solidFill>
              </a:ln>
              <a:solidFill>
                <a:schemeClr val="accent2">
                  <a:lumMod val="60000"/>
                  <a:lumOff val="40000"/>
                </a:schemeClr>
              </a:solidFill>
            </a:endParaRPr>
          </a:p>
        </p:txBody>
      </p:sp>
      <p:sp>
        <p:nvSpPr>
          <p:cNvPr id="33793" name="Rectangle 1"/>
          <p:cNvSpPr>
            <a:spLocks noChangeArrowheads="1"/>
          </p:cNvSpPr>
          <p:nvPr/>
        </p:nvSpPr>
        <p:spPr bwMode="auto">
          <a:xfrm>
            <a:off x="6143636" y="428604"/>
            <a:ext cx="300036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600" dirty="0" smtClean="0">
                <a:solidFill>
                  <a:srgbClr val="49658D"/>
                </a:solidFill>
                <a:latin typeface="Arial Narrow" pitchFamily="34" charset="0"/>
              </a:rPr>
              <a:t>Охраняют замок-крепость </a:t>
            </a:r>
            <a:r>
              <a:rPr lang="ru-RU" sz="1600" dirty="0" err="1" smtClean="0">
                <a:solidFill>
                  <a:srgbClr val="49658D"/>
                </a:solidFill>
                <a:latin typeface="Arial Narrow" pitchFamily="34" charset="0"/>
              </a:rPr>
              <a:t>стражники-бифитеры</a:t>
            </a:r>
            <a:r>
              <a:rPr lang="ru-RU" sz="1600" dirty="0" smtClean="0">
                <a:solidFill>
                  <a:srgbClr val="49658D"/>
                </a:solidFill>
                <a:latin typeface="Arial Narrow" pitchFamily="34" charset="0"/>
              </a:rPr>
              <a:t>, одетые в средневековую воинскую форму.</a:t>
            </a:r>
          </a:p>
          <a:p>
            <a:pPr lvl="0" fontAlgn="base">
              <a:spcBef>
                <a:spcPct val="0"/>
              </a:spcBef>
              <a:spcAft>
                <a:spcPct val="0"/>
              </a:spcAft>
            </a:pPr>
            <a:endParaRPr lang="ru-RU" sz="1600" dirty="0" smtClean="0">
              <a:solidFill>
                <a:srgbClr val="49658D"/>
              </a:solidFill>
              <a:latin typeface="Arial Narrow" pitchFamily="34" charset="0"/>
            </a:endParaRPr>
          </a:p>
          <a:p>
            <a:pPr lvl="0" fontAlgn="base">
              <a:spcBef>
                <a:spcPct val="0"/>
              </a:spcBef>
              <a:spcAft>
                <a:spcPct val="0"/>
              </a:spcAft>
            </a:pPr>
            <a:r>
              <a:rPr lang="ru-RU" sz="1600" dirty="0" smtClean="0">
                <a:solidFill>
                  <a:srgbClr val="49658D"/>
                </a:solidFill>
                <a:latin typeface="Arial Narrow" pitchFamily="34" charset="0"/>
              </a:rPr>
              <a:t>В Тауэре постоянно живут 6 воронов. Согласно легенде, если вороны исчезнут из него, Англия падет.</a:t>
            </a:r>
          </a:p>
          <a:p>
            <a:pPr lvl="0" fontAlgn="base">
              <a:spcBef>
                <a:spcPct val="0"/>
              </a:spcBef>
              <a:spcAft>
                <a:spcPct val="0"/>
              </a:spcAft>
            </a:pPr>
            <a:endParaRPr lang="ru-RU" sz="1600" dirty="0" smtClean="0">
              <a:solidFill>
                <a:srgbClr val="49658D"/>
              </a:solidFill>
              <a:latin typeface="Arial Narrow" pitchFamily="34" charset="0"/>
            </a:endParaRPr>
          </a:p>
          <a:p>
            <a:pPr lvl="0" fontAlgn="base">
              <a:spcBef>
                <a:spcPct val="0"/>
              </a:spcBef>
              <a:spcAft>
                <a:spcPct val="0"/>
              </a:spcAft>
            </a:pPr>
            <a:r>
              <a:rPr lang="ru-RU" sz="1600" dirty="0" smtClean="0">
                <a:solidFill>
                  <a:srgbClr val="49658D"/>
                </a:solidFill>
                <a:latin typeface="Arial Narrow" pitchFamily="34" charset="0"/>
              </a:rPr>
              <a:t>Имена нынешних воронов:</a:t>
            </a:r>
          </a:p>
          <a:p>
            <a:r>
              <a:rPr lang="ru-RU" sz="1600" dirty="0" smtClean="0">
                <a:solidFill>
                  <a:srgbClr val="49658D"/>
                </a:solidFill>
                <a:latin typeface="Arial Narrow" pitchFamily="34" charset="0"/>
              </a:rPr>
              <a:t>Марли, </a:t>
            </a:r>
            <a:r>
              <a:rPr lang="ru-RU" sz="1600" dirty="0" err="1" smtClean="0">
                <a:solidFill>
                  <a:srgbClr val="49658D"/>
                </a:solidFill>
                <a:latin typeface="Arial Narrow" pitchFamily="34" charset="0"/>
              </a:rPr>
              <a:t>Эрин</a:t>
            </a:r>
            <a:r>
              <a:rPr lang="ru-RU" sz="1600" dirty="0" smtClean="0">
                <a:solidFill>
                  <a:srgbClr val="49658D"/>
                </a:solidFill>
                <a:latin typeface="Arial Narrow" pitchFamily="34" charset="0"/>
              </a:rPr>
              <a:t>, Мерлин, Болдрик, Мунин, Тор, Бранвен, Хугин, Гвиллум</a:t>
            </a:r>
            <a:endParaRPr lang="en-US" sz="1600" dirty="0" smtClean="0">
              <a:solidFill>
                <a:srgbClr val="49658D"/>
              </a:solidFill>
              <a:latin typeface="Arial Narrow" pitchFamily="34" charset="0"/>
            </a:endParaRPr>
          </a:p>
          <a:p>
            <a:pPr lvl="0" fontAlgn="base">
              <a:spcBef>
                <a:spcPct val="0"/>
              </a:spcBef>
              <a:spcAft>
                <a:spcPct val="0"/>
              </a:spcAft>
            </a:pPr>
            <a:endParaRPr lang="ru-RU" sz="1600" dirty="0" smtClean="0">
              <a:solidFill>
                <a:srgbClr val="49658D"/>
              </a:solidFill>
              <a:latin typeface="Arial Narrow" pitchFamily="34" charset="0"/>
            </a:endParaRPr>
          </a:p>
          <a:p>
            <a:pPr lvl="0" fontAlgn="base">
              <a:spcBef>
                <a:spcPct val="0"/>
              </a:spcBef>
              <a:spcAft>
                <a:spcPct val="0"/>
              </a:spcAft>
            </a:pPr>
            <a:endParaRPr lang="ru-RU" sz="1600" dirty="0" smtClean="0">
              <a:solidFill>
                <a:srgbClr val="49658D"/>
              </a:solidFill>
              <a:latin typeface="Arial Narrow" pitchFamily="34" charset="0"/>
            </a:endParaRPr>
          </a:p>
          <a:p>
            <a:pPr lvl="0" fontAlgn="base">
              <a:spcBef>
                <a:spcPct val="0"/>
              </a:spcBef>
              <a:spcAft>
                <a:spcPct val="0"/>
              </a:spcAft>
            </a:pPr>
            <a:r>
              <a:rPr lang="ru-RU" sz="1600" dirty="0" smtClean="0"/>
              <a:t/>
            </a:r>
            <a:br>
              <a:rPr lang="ru-RU" sz="1600" dirty="0" smtClean="0"/>
            </a:br>
            <a:r>
              <a:rPr lang="ru-RU" sz="1600" dirty="0" smtClean="0"/>
              <a:t/>
            </a:r>
            <a:br>
              <a:rPr lang="ru-RU" sz="1600" dirty="0" smtClean="0"/>
            </a:b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17анг.JPG"/>
          <p:cNvPicPr>
            <a:picLocks noChangeAspect="1"/>
          </p:cNvPicPr>
          <p:nvPr/>
        </p:nvPicPr>
        <p:blipFill>
          <a:blip r:embed="rId2"/>
          <a:stretch>
            <a:fillRect/>
          </a:stretch>
        </p:blipFill>
        <p:spPr>
          <a:xfrm>
            <a:off x="142844" y="642918"/>
            <a:ext cx="3368097" cy="5078877"/>
          </a:xfrm>
          <a:prstGeom prst="rect">
            <a:avLst/>
          </a:prstGeom>
        </p:spPr>
      </p:pic>
      <p:pic>
        <p:nvPicPr>
          <p:cNvPr id="9" name="Рисунок 8" descr="18анг.JPG"/>
          <p:cNvPicPr>
            <a:picLocks noChangeAspect="1"/>
          </p:cNvPicPr>
          <p:nvPr/>
        </p:nvPicPr>
        <p:blipFill>
          <a:blip r:embed="rId3"/>
          <a:stretch>
            <a:fillRect/>
          </a:stretch>
        </p:blipFill>
        <p:spPr>
          <a:xfrm>
            <a:off x="3571868" y="1785926"/>
            <a:ext cx="2544978" cy="2857520"/>
          </a:xfrm>
          <a:prstGeom prst="rect">
            <a:avLst/>
          </a:prstGeom>
        </p:spPr>
      </p:pic>
      <p:grpSp>
        <p:nvGrpSpPr>
          <p:cNvPr id="18" name="Группа 17"/>
          <p:cNvGrpSpPr/>
          <p:nvPr/>
        </p:nvGrpSpPr>
        <p:grpSpPr>
          <a:xfrm>
            <a:off x="642910" y="6357958"/>
            <a:ext cx="571504" cy="357190"/>
            <a:chOff x="642910" y="6357958"/>
            <a:chExt cx="571504" cy="357190"/>
          </a:xfrm>
        </p:grpSpPr>
        <p:sp>
          <p:nvSpPr>
            <p:cNvPr id="19" name="Нашивка 18">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Нашивка 19">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Нашивка 20">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2" name="Группа 21"/>
          <p:cNvGrpSpPr/>
          <p:nvPr/>
        </p:nvGrpSpPr>
        <p:grpSpPr>
          <a:xfrm>
            <a:off x="8215338" y="6357958"/>
            <a:ext cx="642942" cy="357190"/>
            <a:chOff x="8215338" y="6357958"/>
            <a:chExt cx="642942" cy="357190"/>
          </a:xfrm>
        </p:grpSpPr>
        <p:sp>
          <p:nvSpPr>
            <p:cNvPr id="23" name="Нашивка 22"/>
            <p:cNvSpPr/>
            <p:nvPr/>
          </p:nvSpPr>
          <p:spPr>
            <a:xfrm>
              <a:off x="8215338" y="6357958"/>
              <a:ext cx="642942"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Нашивка 23">
              <a:hlinkClick r:id="" action="ppaction://hlinkshowjump?jump=nextslide"/>
            </p:cNvPr>
            <p:cNvSpPr/>
            <p:nvPr/>
          </p:nvSpPr>
          <p:spPr>
            <a:xfrm>
              <a:off x="8358214" y="6429396"/>
              <a:ext cx="500066"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Нашивка 24">
              <a:hlinkClick r:id="" action="ppaction://hlinkshowjump?jump=nextslide"/>
            </p:cNvPr>
            <p:cNvSpPr/>
            <p:nvPr/>
          </p:nvSpPr>
          <p:spPr>
            <a:xfrm>
              <a:off x="8429652" y="6500834"/>
              <a:ext cx="428628"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4" name="Прямоугольник 13"/>
          <p:cNvSpPr/>
          <p:nvPr/>
        </p:nvSpPr>
        <p:spPr>
          <a:xfrm>
            <a:off x="3571868" y="642918"/>
            <a:ext cx="1225015" cy="400110"/>
          </a:xfrm>
          <a:prstGeom prst="rect">
            <a:avLst/>
          </a:prstGeom>
        </p:spPr>
        <p:txBody>
          <a:bodyPr wrap="none">
            <a:spAutoFit/>
          </a:bodyPr>
          <a:lstStyle/>
          <a:p>
            <a:r>
              <a:rPr lang="en-US" i="1" dirty="0" smtClean="0"/>
              <a:t> </a:t>
            </a:r>
            <a:r>
              <a:rPr lang="en-US" sz="2000" dirty="0" smtClean="0">
                <a:solidFill>
                  <a:srgbClr val="00B0F0"/>
                </a:solidFill>
                <a:latin typeface="Arial Narrow" pitchFamily="34" charset="0"/>
              </a:rPr>
              <a:t>Beefeater</a:t>
            </a:r>
            <a:r>
              <a:rPr lang="en-US" i="1" dirty="0" smtClean="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077218"/>
          </a:xfrm>
          <a:prstGeom prst="rect">
            <a:avLst/>
          </a:prstGeom>
        </p:spPr>
        <p:txBody>
          <a:bodyPr wrap="square">
            <a:spAutoFit/>
          </a:bodyPr>
          <a:lstStyle/>
          <a:p>
            <a:r>
              <a:rPr lang="ru-RU" sz="1600" dirty="0" smtClean="0">
                <a:solidFill>
                  <a:srgbClr val="49658D"/>
                </a:solidFill>
                <a:latin typeface="Arial Narrow" pitchFamily="34" charset="0"/>
              </a:rPr>
              <a:t>Сегодня лондонский Тауэр -одна из главных достопримечательностей Великобритании. Он практически не изменился со времен прошлого. В настоящее время основные здания Тауэра — музей и оружейная палата, где хранятся сокровища британской короны; официально продолжает считаться одной из королевских резиденций. В Тауэре имеется также ряд частных квартир, где проживает в обслуживающий персонал и важные гости.</a:t>
            </a:r>
          </a:p>
        </p:txBody>
      </p:sp>
      <p:pic>
        <p:nvPicPr>
          <p:cNvPr id="9" name="Рисунок 8" descr="16анг.JPG"/>
          <p:cNvPicPr>
            <a:picLocks noChangeAspect="1"/>
          </p:cNvPicPr>
          <p:nvPr/>
        </p:nvPicPr>
        <p:blipFill>
          <a:blip r:embed="rId2"/>
          <a:stretch>
            <a:fillRect/>
          </a:stretch>
        </p:blipFill>
        <p:spPr>
          <a:xfrm>
            <a:off x="4857752" y="2928934"/>
            <a:ext cx="4143404" cy="3347271"/>
          </a:xfrm>
          <a:prstGeom prst="rect">
            <a:avLst/>
          </a:prstGeom>
        </p:spPr>
      </p:pic>
      <p:pic>
        <p:nvPicPr>
          <p:cNvPr id="8" name="Рисунок 7" descr="15анг.JPG"/>
          <p:cNvPicPr>
            <a:picLocks noChangeAspect="1"/>
          </p:cNvPicPr>
          <p:nvPr/>
        </p:nvPicPr>
        <p:blipFill>
          <a:blip r:embed="rId3"/>
          <a:stretch>
            <a:fillRect/>
          </a:stretch>
        </p:blipFill>
        <p:spPr>
          <a:xfrm>
            <a:off x="142844" y="1357298"/>
            <a:ext cx="4693909" cy="3429024"/>
          </a:xfrm>
          <a:prstGeom prst="rect">
            <a:avLst/>
          </a:prstGeom>
        </p:spPr>
      </p:pic>
      <p:sp>
        <p:nvSpPr>
          <p:cNvPr id="10" name="TextBox 9"/>
          <p:cNvSpPr txBox="1"/>
          <p:nvPr/>
        </p:nvSpPr>
        <p:spPr>
          <a:xfrm>
            <a:off x="3643306" y="5929330"/>
            <a:ext cx="3429024" cy="369332"/>
          </a:xfrm>
          <a:prstGeom prst="rect">
            <a:avLst/>
          </a:prstGeom>
          <a:noFill/>
        </p:spPr>
        <p:txBody>
          <a:bodyPr wrap="square" rtlCol="0">
            <a:spAutoFit/>
          </a:bodyPr>
          <a:lstStyle/>
          <a:p>
            <a:r>
              <a:rPr lang="ru-RU" dirty="0" smtClean="0">
                <a:solidFill>
                  <a:srgbClr val="00B0F0"/>
                </a:solidFill>
                <a:latin typeface="Arial Narrow" pitchFamily="34" charset="0"/>
              </a:rPr>
              <a:t>Резиденция</a:t>
            </a:r>
            <a:endParaRPr lang="ru-RU" dirty="0">
              <a:solidFill>
                <a:srgbClr val="00B0F0"/>
              </a:solidFill>
              <a:latin typeface="Arial Narrow" pitchFamily="34" charset="0"/>
            </a:endParaRPr>
          </a:p>
        </p:txBody>
      </p:sp>
      <p:pic>
        <p:nvPicPr>
          <p:cNvPr id="11" name="Рисунок 10" descr="21анг.JPG"/>
          <p:cNvPicPr>
            <a:picLocks noChangeAspect="1"/>
          </p:cNvPicPr>
          <p:nvPr/>
        </p:nvPicPr>
        <p:blipFill>
          <a:blip r:embed="rId4"/>
          <a:stretch>
            <a:fillRect/>
          </a:stretch>
        </p:blipFill>
        <p:spPr>
          <a:xfrm>
            <a:off x="4857752" y="1285860"/>
            <a:ext cx="2857520" cy="1667118"/>
          </a:xfrm>
          <a:prstGeom prst="rect">
            <a:avLst/>
          </a:prstGeom>
        </p:spPr>
      </p:pic>
      <p:grpSp>
        <p:nvGrpSpPr>
          <p:cNvPr id="15" name="Группа 14"/>
          <p:cNvGrpSpPr/>
          <p:nvPr/>
        </p:nvGrpSpPr>
        <p:grpSpPr>
          <a:xfrm>
            <a:off x="642910" y="6357958"/>
            <a:ext cx="571504" cy="357190"/>
            <a:chOff x="642910" y="6357958"/>
            <a:chExt cx="571504" cy="357190"/>
          </a:xfrm>
        </p:grpSpPr>
        <p:sp>
          <p:nvSpPr>
            <p:cNvPr id="16" name="Нашивка 15">
              <a:hlinkClick r:id="" action="ppaction://hlinkshowjump?jump=previousslide"/>
            </p:cNvPr>
            <p:cNvSpPr/>
            <p:nvPr/>
          </p:nvSpPr>
          <p:spPr>
            <a:xfrm rot="10800000">
              <a:off x="642910" y="6357958"/>
              <a:ext cx="571504" cy="357190"/>
            </a:xfrm>
            <a:prstGeom prst="chevron">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Нашивка 16">
              <a:hlinkClick r:id="" action="ppaction://hlinkshowjump?jump=previousslide"/>
            </p:cNvPr>
            <p:cNvSpPr/>
            <p:nvPr/>
          </p:nvSpPr>
          <p:spPr>
            <a:xfrm rot="10800000">
              <a:off x="642910" y="6429396"/>
              <a:ext cx="444503" cy="214314"/>
            </a:xfrm>
            <a:prstGeom prst="chevron">
              <a:avLst/>
            </a:prstGeom>
            <a:solidFill>
              <a:schemeClr val="bg1"/>
            </a:solidFill>
            <a:ln>
              <a:solidFill>
                <a:srgbClr val="3C8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Нашивка 17">
              <a:hlinkClick r:id="" action="ppaction://hlinkshowjump?jump=previousslide"/>
            </p:cNvPr>
            <p:cNvSpPr/>
            <p:nvPr/>
          </p:nvSpPr>
          <p:spPr>
            <a:xfrm rot="10800000">
              <a:off x="642910" y="6500834"/>
              <a:ext cx="381003" cy="71438"/>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192</TotalTime>
  <Words>271</Words>
  <PresentationFormat>Экран (4:3)</PresentationFormat>
  <Paragraphs>41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Начальная</vt:lpstr>
      <vt:lpstr>Лондонский Тауэр</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Пользователь Windows</cp:lastModifiedBy>
  <cp:revision>21</cp:revision>
  <dcterms:created xsi:type="dcterms:W3CDTF">2017-02-05T07:06:11Z</dcterms:created>
  <dcterms:modified xsi:type="dcterms:W3CDTF">2017-02-05T10:46:23Z</dcterms:modified>
</cp:coreProperties>
</file>